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59" r:id="rId6"/>
    <p:sldId id="261" r:id="rId7"/>
    <p:sldId id="271" r:id="rId8"/>
    <p:sldId id="262" r:id="rId9"/>
    <p:sldId id="263" r:id="rId10"/>
    <p:sldId id="264" r:id="rId11"/>
    <p:sldId id="265" r:id="rId12"/>
    <p:sldId id="266" r:id="rId13"/>
    <p:sldId id="267" r:id="rId14"/>
    <p:sldId id="272" r:id="rId15"/>
    <p:sldId id="273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5CF7-9FB4-4BD5-903A-44432FEFF673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7D8BB-580D-46A7-A04D-79D589D1B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D8BB-580D-46A7-A04D-79D589D1B44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cap="none" baseline="0">
                <a:latin typeface="Calibri" pitchFamily="34" charset="0"/>
              </a:defRPr>
            </a:lvl1pPr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none" baseline="0">
                <a:latin typeface="Calibri" pitchFamily="34" charset="0"/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cap="none" baseline="0">
                <a:latin typeface="Calibri" pitchFamily="34" charset="0"/>
              </a:defRPr>
            </a:lvl1pPr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cap="none" baseline="0" dirty="0">
              <a:latin typeface="Calibri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cap="none" baseline="0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cap="none" baseline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cap="none" baseline="0" dirty="0">
              <a:latin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none" spc="0" baseline="0">
                <a:effectLst>
                  <a:reflection blurRad="12700" stA="34000" endA="740" endPos="53000" dir="5400000" sy="-100000" algn="bl" rotWithShape="0"/>
                </a:effectLst>
                <a:latin typeface="Calibri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 cap="none" baseline="0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pic>
        <p:nvPicPr>
          <p:cNvPr id="11" name="Picture 2" descr="E:\paul\Pictures\deitel_transparent_smaller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6400800"/>
            <a:ext cx="1622534" cy="36353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E:\paul\Pictures\deitel_transparent_smaller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6400800"/>
            <a:ext cx="1622534" cy="36353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20F6564-4D90-4CB8-B694-8DFC90DE17BC}" type="datetimeFigureOut">
              <a:rPr lang="en-US" smtClean="0"/>
              <a:pPr/>
              <a:t>7/1/2009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1E30454-4770-419D-A458-D282925179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Calibri" pitchFamily="34" charset="0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inyurl.com/deitelfacebook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inyurl.com/ATMCaseStudy" TargetMode="External"/><Relationship Id="rId5" Type="http://schemas.openxmlformats.org/officeDocument/2006/relationships/hyperlink" Target="http://www.deitel.com/" TargetMode="External"/><Relationship Id="rId4" Type="http://schemas.openxmlformats.org/officeDocument/2006/relationships/hyperlink" Target="mailto:deitel@deite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inyurl.com/deitelfaceboo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inyurl.com/ATMCaseStudy" TargetMode="External"/><Relationship Id="rId5" Type="http://schemas.openxmlformats.org/officeDocument/2006/relationships/hyperlink" Target="http://www.deitel.com/" TargetMode="External"/><Relationship Id="rId4" Type="http://schemas.openxmlformats.org/officeDocument/2006/relationships/hyperlink" Target="mailto:deitel@deitel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489960"/>
            <a:ext cx="7772400" cy="1975104"/>
          </a:xfrm>
        </p:spPr>
        <p:txBody>
          <a:bodyPr/>
          <a:lstStyle/>
          <a:p>
            <a:r>
              <a:rPr lang="en-US" cap="none" dirty="0" smtClean="0">
                <a:latin typeface="+mn-lt"/>
              </a:rPr>
              <a:t>Understanding Object Interactions via Our ATM OO Design and Implementation Case Study</a:t>
            </a:r>
            <a:endParaRPr lang="en-US" cap="none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81200"/>
            <a:ext cx="7772400" cy="1508760"/>
          </a:xfrm>
        </p:spPr>
        <p:txBody>
          <a:bodyPr/>
          <a:lstStyle/>
          <a:p>
            <a:r>
              <a:rPr lang="en-US" dirty="0" smtClean="0"/>
              <a:t>Paul Deitel, CEO</a:t>
            </a:r>
            <a:br>
              <a:rPr lang="en-US" dirty="0" smtClean="0"/>
            </a:br>
            <a:r>
              <a:rPr lang="en-US" dirty="0" smtClean="0"/>
              <a:t>Deitel &amp; Associates,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 case diagrams</a:t>
            </a:r>
          </a:p>
          <a:p>
            <a:pPr lvl="1"/>
            <a:r>
              <a:rPr lang="en-US" dirty="0" smtClean="0"/>
              <a:t>Interactions between a system and its external entities (actors) </a:t>
            </a:r>
          </a:p>
          <a:p>
            <a:pPr lvl="1"/>
            <a:r>
              <a:rPr lang="en-US" dirty="0" smtClean="0"/>
              <a:t>View Account Balance, Withdraw Cash and Deposit Funds</a:t>
            </a:r>
          </a:p>
          <a:p>
            <a:r>
              <a:rPr lang="en-US" dirty="0" smtClean="0"/>
              <a:t> Class diagrams</a:t>
            </a:r>
          </a:p>
          <a:p>
            <a:pPr lvl="1"/>
            <a:r>
              <a:rPr lang="en-US" dirty="0" smtClean="0"/>
              <a:t>Model classes used in a system. </a:t>
            </a:r>
          </a:p>
          <a:p>
            <a:pPr lvl="1"/>
            <a:r>
              <a:rPr lang="en-US" dirty="0" smtClean="0"/>
              <a:t>Specify structural relationships between system parts</a:t>
            </a:r>
          </a:p>
          <a:p>
            <a:r>
              <a:rPr lang="en-US" dirty="0" smtClean="0"/>
              <a:t>State machine diagrams</a:t>
            </a:r>
          </a:p>
          <a:p>
            <a:pPr lvl="1"/>
            <a:r>
              <a:rPr lang="en-US" dirty="0" smtClean="0"/>
              <a:t>Model how an object changes state</a:t>
            </a:r>
          </a:p>
          <a:p>
            <a:pPr lvl="1"/>
            <a:r>
              <a:rPr lang="en-US" dirty="0" smtClean="0"/>
              <a:t>Indicated by the values of object attributes at a given time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Activity diagrams</a:t>
            </a:r>
          </a:p>
          <a:p>
            <a:pPr lvl="1"/>
            <a:r>
              <a:rPr lang="en-US" dirty="0" smtClean="0"/>
              <a:t>Model workflow during program execution</a:t>
            </a:r>
          </a:p>
          <a:p>
            <a:pPr lvl="1"/>
            <a:r>
              <a:rPr lang="en-US" dirty="0" smtClean="0"/>
              <a:t>Model actions and order in which they’re performed</a:t>
            </a:r>
          </a:p>
          <a:p>
            <a:r>
              <a:rPr lang="en-US" dirty="0" smtClean="0"/>
              <a:t>Communication diagrams </a:t>
            </a:r>
          </a:p>
          <a:p>
            <a:pPr lvl="1"/>
            <a:r>
              <a:rPr lang="en-US" dirty="0" smtClean="0"/>
              <a:t>Model interactions among objects</a:t>
            </a:r>
          </a:p>
          <a:p>
            <a:pPr lvl="1"/>
            <a:r>
              <a:rPr lang="en-US" dirty="0" smtClean="0"/>
              <a:t>Emphasis on </a:t>
            </a:r>
            <a:r>
              <a:rPr lang="en-US" i="1" dirty="0" smtClean="0"/>
              <a:t>what </a:t>
            </a:r>
            <a:r>
              <a:rPr lang="en-US" dirty="0" smtClean="0"/>
              <a:t>interactions occur.</a:t>
            </a:r>
          </a:p>
          <a:p>
            <a:r>
              <a:rPr lang="en-US" dirty="0" smtClean="0"/>
              <a:t>Sequence diagrams </a:t>
            </a:r>
          </a:p>
          <a:p>
            <a:pPr lvl="1"/>
            <a:r>
              <a:rPr lang="en-US" dirty="0" smtClean="0"/>
              <a:t>Model interactions among objects </a:t>
            </a:r>
          </a:p>
          <a:p>
            <a:pPr lvl="1"/>
            <a:r>
              <a:rPr lang="en-US" dirty="0" smtClean="0"/>
              <a:t>Emphasis on </a:t>
            </a:r>
            <a:r>
              <a:rPr lang="en-US" i="1" dirty="0" smtClean="0"/>
              <a:t>when </a:t>
            </a:r>
            <a:r>
              <a:rPr lang="en-US" dirty="0" smtClean="0"/>
              <a:t>interactions occur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Our 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12</a:t>
            </a:r>
          </a:p>
          <a:p>
            <a:pPr lvl="1"/>
            <a:r>
              <a:rPr lang="en-US" dirty="0" smtClean="0"/>
              <a:t>Examine the Requirements Document</a:t>
            </a:r>
          </a:p>
          <a:p>
            <a:pPr lvl="1"/>
            <a:r>
              <a:rPr lang="en-US" dirty="0" smtClean="0"/>
              <a:t>Identify the Classes </a:t>
            </a:r>
          </a:p>
          <a:p>
            <a:pPr lvl="1"/>
            <a:r>
              <a:rPr lang="en-US" dirty="0" smtClean="0"/>
              <a:t>Identify Class Attributes</a:t>
            </a:r>
          </a:p>
          <a:p>
            <a:pPr lvl="1"/>
            <a:r>
              <a:rPr lang="en-US" dirty="0" smtClean="0"/>
              <a:t>Identify Objects’ States and Activities</a:t>
            </a:r>
          </a:p>
          <a:p>
            <a:pPr lvl="1"/>
            <a:r>
              <a:rPr lang="en-US" dirty="0" smtClean="0"/>
              <a:t>Identify Class Operations</a:t>
            </a:r>
          </a:p>
          <a:p>
            <a:pPr lvl="1"/>
            <a:r>
              <a:rPr lang="en-US" dirty="0" smtClean="0"/>
              <a:t>Indicate Collaboration Among 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Our 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13</a:t>
            </a:r>
          </a:p>
          <a:p>
            <a:pPr lvl="1"/>
            <a:r>
              <a:rPr lang="en-US" dirty="0" smtClean="0"/>
              <a:t>Start to Program the Classes</a:t>
            </a:r>
          </a:p>
          <a:p>
            <a:pPr lvl="1"/>
            <a:r>
              <a:rPr lang="en-US" dirty="0" smtClean="0"/>
              <a:t>Incorporate Inheritance and Polymorphism into the design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r>
              <a:rPr lang="en-US" dirty="0" smtClean="0"/>
              <a:t>Final Class Diagrams</a:t>
            </a:r>
            <a:endParaRPr lang="en-US" dirty="0"/>
          </a:p>
        </p:txBody>
      </p:sp>
      <p:pic>
        <p:nvPicPr>
          <p:cNvPr id="4" name="Content Placeholder 3" descr="Pages from jhtp8_13_ATMPart2_Page_1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63032" y="990600"/>
            <a:ext cx="6409368" cy="5334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r>
              <a:rPr lang="en-US" dirty="0" smtClean="0"/>
              <a:t>Final Class Diagrams</a:t>
            </a:r>
            <a:endParaRPr lang="en-US" dirty="0"/>
          </a:p>
        </p:txBody>
      </p:sp>
      <p:pic>
        <p:nvPicPr>
          <p:cNvPr id="4" name="Content Placeholder 3" descr="Pages from jhtp8_13_ATMPart2_Page_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846835" y="990600"/>
            <a:ext cx="5392165" cy="5410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 the ATM System</a:t>
            </a:r>
          </a:p>
          <a:p>
            <a:pPr lvl="1"/>
            <a:r>
              <a:rPr lang="en-US" dirty="0" smtClean="0"/>
              <a:t>Discussion focuses on how we used the design to</a:t>
            </a:r>
          </a:p>
          <a:p>
            <a:pPr lvl="2"/>
            <a:r>
              <a:rPr lang="en-US" dirty="0" smtClean="0"/>
              <a:t>Determine each class’s name, attributes, behaviors and relationships to other classes</a:t>
            </a:r>
          </a:p>
          <a:p>
            <a:pPr lvl="2"/>
            <a:r>
              <a:rPr lang="en-US" dirty="0" smtClean="0"/>
              <a:t>Determine the objects to create</a:t>
            </a:r>
          </a:p>
          <a:p>
            <a:pPr lvl="2"/>
            <a:r>
              <a:rPr lang="en-US" dirty="0" smtClean="0"/>
              <a:t>Implement interactions between objects as member-function calls</a:t>
            </a:r>
          </a:p>
          <a:p>
            <a:pPr lvl="1"/>
            <a:r>
              <a:rPr lang="en-US" dirty="0" smtClean="0"/>
              <a:t>Also how we determined additional attributes, behaviors and interactions that were not in the original design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 Present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Requirements Document</a:t>
            </a:r>
          </a:p>
          <a:p>
            <a:r>
              <a:rPr lang="en-US" dirty="0" smtClean="0"/>
              <a:t>Explain the simplifying assumptions</a:t>
            </a:r>
          </a:p>
          <a:p>
            <a:r>
              <a:rPr lang="en-US" dirty="0" smtClean="0"/>
              <a:t>Discuss the simplified design process</a:t>
            </a:r>
          </a:p>
          <a:p>
            <a:r>
              <a:rPr lang="en-US" dirty="0" smtClean="0"/>
              <a:t>Discuss each UML diagram</a:t>
            </a:r>
          </a:p>
          <a:p>
            <a:pPr lvl="1"/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How it helps you write the code that implements the system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Paul Deitel, CEO</a:t>
            </a:r>
          </a:p>
          <a:p>
            <a:r>
              <a:rPr lang="en-US" dirty="0" smtClean="0"/>
              <a:t>Deitel &amp; Associates, Inc.</a:t>
            </a:r>
          </a:p>
          <a:p>
            <a:r>
              <a:rPr lang="en-US" dirty="0" smtClean="0"/>
              <a:t>Twitter: @deitel/@</a:t>
            </a:r>
            <a:r>
              <a:rPr lang="en-US" dirty="0" err="1" smtClean="0"/>
              <a:t>pdeitel</a:t>
            </a:r>
            <a:endParaRPr lang="en-US" dirty="0" smtClean="0"/>
          </a:p>
          <a:p>
            <a:r>
              <a:rPr lang="en-US" dirty="0" err="1" smtClean="0"/>
              <a:t>Facebook</a:t>
            </a:r>
            <a:r>
              <a:rPr lang="en-US" dirty="0" smtClean="0"/>
              <a:t>: </a:t>
            </a:r>
            <a:r>
              <a:rPr lang="en-US" dirty="0" smtClean="0">
                <a:hlinkClick r:id="rId3"/>
              </a:rPr>
              <a:t>http://tinyurl.com/deitelfacebook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deitel@deitel.com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www.deitel.com</a:t>
            </a:r>
            <a:endParaRPr lang="en-US" dirty="0" smtClean="0"/>
          </a:p>
          <a:p>
            <a:r>
              <a:rPr lang="en-US" dirty="0" smtClean="0"/>
              <a:t>Source Code: </a:t>
            </a:r>
            <a:r>
              <a:rPr lang="en-US" dirty="0" smtClean="0">
                <a:hlinkClick r:id="rId6"/>
              </a:rPr>
              <a:t>http://tinyurl.com/ATMCaseStudy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Deitel, CEO</a:t>
            </a:r>
          </a:p>
          <a:p>
            <a:r>
              <a:rPr lang="en-US" dirty="0" smtClean="0"/>
              <a:t>Deitel &amp; Associates, Inc.</a:t>
            </a:r>
          </a:p>
          <a:p>
            <a:r>
              <a:rPr lang="en-US" dirty="0" smtClean="0"/>
              <a:t>Twitter: @deitel/@</a:t>
            </a:r>
            <a:r>
              <a:rPr lang="en-US" dirty="0" err="1" smtClean="0"/>
              <a:t>pdeitel</a:t>
            </a:r>
            <a:endParaRPr lang="en-US" dirty="0" smtClean="0"/>
          </a:p>
          <a:p>
            <a:r>
              <a:rPr lang="en-US" dirty="0" err="1" smtClean="0"/>
              <a:t>Facebook</a:t>
            </a:r>
            <a:r>
              <a:rPr lang="en-US" dirty="0" smtClean="0"/>
              <a:t>: </a:t>
            </a:r>
            <a:r>
              <a:rPr lang="en-US" dirty="0" smtClean="0">
                <a:hlinkClick r:id="rId3"/>
              </a:rPr>
              <a:t>http://tinyurl.com/deitelfacebook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deitel@deitel.com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www.deitel.com</a:t>
            </a:r>
            <a:endParaRPr lang="en-US" dirty="0" smtClean="0"/>
          </a:p>
          <a:p>
            <a:r>
              <a:rPr lang="en-US" dirty="0" smtClean="0"/>
              <a:t>Source Code: </a:t>
            </a:r>
            <a:r>
              <a:rPr lang="en-US" dirty="0" smtClean="0">
                <a:hlinkClick r:id="rId6"/>
              </a:rPr>
              <a:t>http://tinyurl.com/ATMCaseStudy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Early OO Days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1991</a:t>
            </a:r>
          </a:p>
          <a:p>
            <a:r>
              <a:rPr lang="en-US" dirty="0" smtClean="0"/>
              <a:t>Our first C++ corporate seminar</a:t>
            </a:r>
          </a:p>
          <a:p>
            <a:r>
              <a:rPr lang="en-US" dirty="0" smtClean="0"/>
              <a:t>Lots of Live-Code examples</a:t>
            </a:r>
          </a:p>
          <a:p>
            <a:pPr lvl="1"/>
            <a:r>
              <a:rPr lang="en-US" dirty="0" smtClean="0"/>
              <a:t>Complete working programs</a:t>
            </a:r>
          </a:p>
          <a:p>
            <a:pPr lvl="1"/>
            <a:r>
              <a:rPr lang="en-US" dirty="0" smtClean="0"/>
              <a:t>Prove that features work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Early OO Days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OO presentation</a:t>
            </a:r>
          </a:p>
          <a:p>
            <a:pPr lvl="1"/>
            <a:r>
              <a:rPr lang="en-US" dirty="0" smtClean="0"/>
              <a:t>Create one or more classes</a:t>
            </a:r>
          </a:p>
          <a:p>
            <a:pPr lvl="1"/>
            <a:r>
              <a:rPr lang="en-US" dirty="0" smtClean="0"/>
              <a:t>Create one or more objects of those classes</a:t>
            </a:r>
          </a:p>
          <a:p>
            <a:pPr lvl="1"/>
            <a:r>
              <a:rPr lang="en-US" dirty="0" smtClean="0"/>
              <a:t>Call the objects’ methods to do stuff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Piece of the Puzzle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objects interact with one another?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ATM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Popular example—people can relate to it</a:t>
            </a:r>
          </a:p>
          <a:p>
            <a:r>
              <a:rPr lang="en-US" dirty="0" smtClean="0"/>
              <a:t>Available in 4 languages</a:t>
            </a:r>
          </a:p>
          <a:p>
            <a:pPr lvl="1"/>
            <a:r>
              <a:rPr lang="en-US" dirty="0" smtClean="0"/>
              <a:t>Java, C++, Visual Basic and Visual C# </a:t>
            </a:r>
          </a:p>
          <a:p>
            <a:pPr lvl="2"/>
            <a:r>
              <a:rPr lang="en-US" dirty="0" smtClean="0"/>
              <a:t>“How to Program” books</a:t>
            </a:r>
          </a:p>
          <a:p>
            <a:r>
              <a:rPr lang="en-US" dirty="0" smtClean="0"/>
              <a:t>Fully solved </a:t>
            </a:r>
          </a:p>
          <a:p>
            <a:pPr lvl="1"/>
            <a:r>
              <a:rPr lang="en-US" dirty="0" smtClean="0"/>
              <a:t>Encourages instructors to work it into first or second programming courses that cover OO</a:t>
            </a:r>
          </a:p>
          <a:p>
            <a:pPr lvl="1"/>
            <a:r>
              <a:rPr lang="en-US" dirty="0" smtClean="0"/>
              <a:t>Encourages students to study on their own if it’s not part of a course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Trainers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study often helps us close a deal</a:t>
            </a:r>
          </a:p>
          <a:p>
            <a:pPr lvl="1"/>
            <a:r>
              <a:rPr lang="en-US" dirty="0" smtClean="0"/>
              <a:t>Especially for non-OO audiences</a:t>
            </a:r>
          </a:p>
          <a:p>
            <a:r>
              <a:rPr lang="en-US" dirty="0" smtClean="0"/>
              <a:t>Students comment on </a:t>
            </a:r>
            <a:r>
              <a:rPr lang="en-US" dirty="0" err="1" smtClean="0"/>
              <a:t>evals</a:t>
            </a:r>
            <a:r>
              <a:rPr lang="en-US" dirty="0" smtClean="0"/>
              <a:t> that it ties the OO concepts together in a meaningful way</a:t>
            </a:r>
          </a:p>
          <a:p>
            <a:r>
              <a:rPr lang="en-US" dirty="0" smtClean="0"/>
              <a:t>3 to 4 hours to present in detail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Simplifying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Bank has one ATM</a:t>
            </a:r>
          </a:p>
          <a:p>
            <a:r>
              <a:rPr lang="en-US" dirty="0" smtClean="0"/>
              <a:t>Emulate what an ATM does</a:t>
            </a:r>
          </a:p>
          <a:p>
            <a:r>
              <a:rPr lang="en-US" dirty="0" smtClean="0"/>
              <a:t>One account per user</a:t>
            </a:r>
          </a:p>
          <a:p>
            <a:r>
              <a:rPr lang="en-US" dirty="0" smtClean="0"/>
              <a:t>Username and PIN entered by user at keyboard—no card reader</a:t>
            </a:r>
          </a:p>
          <a:p>
            <a:r>
              <a:rPr lang="en-US" dirty="0" smtClean="0"/>
              <a:t>Use software to simulate certain hardware</a:t>
            </a:r>
          </a:p>
          <a:p>
            <a:r>
              <a:rPr lang="en-US" dirty="0" smtClean="0"/>
              <a:t>Use an object to represent the database</a:t>
            </a:r>
          </a:p>
          <a:p>
            <a:r>
              <a:rPr lang="en-US" dirty="0" smtClean="0"/>
              <a:t>Separate system validates deposits</a:t>
            </a:r>
          </a:p>
          <a:p>
            <a:r>
              <a:rPr lang="en-US" dirty="0" smtClean="0"/>
              <a:t>…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Starts with System Requirements</a:t>
            </a:r>
          </a:p>
          <a:p>
            <a:r>
              <a:rPr lang="en-US" dirty="0" smtClean="0"/>
              <a:t>Presents 6 UML diagram types</a:t>
            </a:r>
          </a:p>
          <a:p>
            <a:pPr lvl="1"/>
            <a:r>
              <a:rPr lang="en-US" dirty="0" smtClean="0"/>
              <a:t>Use case, class, state machine, activity, communication, sequence</a:t>
            </a:r>
          </a:p>
          <a:p>
            <a:pPr lvl="1"/>
            <a:r>
              <a:rPr lang="en-US" dirty="0" smtClean="0"/>
              <a:t>Others overviewed in an appendix</a:t>
            </a:r>
          </a:p>
          <a:p>
            <a:r>
              <a:rPr lang="en-US" dirty="0" smtClean="0"/>
              <a:t>Simplified design process</a:t>
            </a:r>
          </a:p>
          <a:p>
            <a:pPr lvl="1"/>
            <a:r>
              <a:rPr lang="en-US" dirty="0" smtClean="0"/>
              <a:t>Requirements document</a:t>
            </a:r>
          </a:p>
          <a:p>
            <a:pPr lvl="1"/>
            <a:r>
              <a:rPr lang="en-US" dirty="0" smtClean="0"/>
              <a:t>Relate this to the final code we generated from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572</TotalTime>
  <Words>586</Words>
  <Application>Microsoft Office PowerPoint</Application>
  <PresentationFormat>On-screen Show (4:3)</PresentationFormat>
  <Paragraphs>136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Metro</vt:lpstr>
      <vt:lpstr>Understanding Object Interactions via Our ATM OO Design and Implementation Case Study</vt:lpstr>
      <vt:lpstr>Contact Information</vt:lpstr>
      <vt:lpstr>Our Early OO Days</vt:lpstr>
      <vt:lpstr>Our Early OO Days</vt:lpstr>
      <vt:lpstr>Missing Piece of the Puzzle</vt:lpstr>
      <vt:lpstr>ATM Case Study</vt:lpstr>
      <vt:lpstr>Corporate Trainers</vt:lpstr>
      <vt:lpstr>Simplifying Assumptions</vt:lpstr>
      <vt:lpstr>Case Study Coverage</vt:lpstr>
      <vt:lpstr>Diagrams</vt:lpstr>
      <vt:lpstr>Diagrams</vt:lpstr>
      <vt:lpstr>Parts of Our Design Process</vt:lpstr>
      <vt:lpstr>Parts of Our Design Process</vt:lpstr>
      <vt:lpstr>Final Class Diagrams</vt:lpstr>
      <vt:lpstr>Final Class Diagrams</vt:lpstr>
      <vt:lpstr>The Implementation</vt:lpstr>
      <vt:lpstr>How I Present It</vt:lpstr>
      <vt:lpstr>Contact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Object Interactions via Our ATM OO Design and Implementation Case Study</dc:title>
  <dc:creator>paul</dc:creator>
  <cp:lastModifiedBy>paul</cp:lastModifiedBy>
  <cp:revision>58</cp:revision>
  <dcterms:created xsi:type="dcterms:W3CDTF">2009-06-01T16:03:57Z</dcterms:created>
  <dcterms:modified xsi:type="dcterms:W3CDTF">2009-07-01T21:42:42Z</dcterms:modified>
</cp:coreProperties>
</file>